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86" r:id="rId4"/>
    <p:sldId id="28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69" r:id="rId15"/>
    <p:sldId id="273" r:id="rId16"/>
    <p:sldId id="271" r:id="rId17"/>
    <p:sldId id="289" r:id="rId18"/>
    <p:sldId id="291" r:id="rId19"/>
    <p:sldId id="292" r:id="rId20"/>
    <p:sldId id="293" r:id="rId21"/>
    <p:sldId id="294" r:id="rId22"/>
    <p:sldId id="295" r:id="rId23"/>
    <p:sldId id="275" r:id="rId24"/>
    <p:sldId id="276" r:id="rId25"/>
    <p:sldId id="277" r:id="rId26"/>
    <p:sldId id="278" r:id="rId27"/>
    <p:sldId id="279" r:id="rId28"/>
    <p:sldId id="282" r:id="rId29"/>
    <p:sldId id="280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14300"/>
            </a:sp3d>
          </c:spPr>
          <c:invertIfNegative val="0"/>
          <c:dLbls>
            <c:dLbl>
              <c:idx val="0"/>
              <c:layout>
                <c:manualLayout>
                  <c:x val="-5.5555555555555558E-3"/>
                  <c:y val="-6.6666480023852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8871391076405E-3"/>
                  <c:y val="-8.8890389808182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4444320015901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848E-3"/>
                  <c:y val="4.4442570239523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9444444444444527E-3"/>
                  <c:y val="8.8888640031804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777777777777848E-3"/>
                  <c:y val="-6.6666480023852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94444444444445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667760279965006E-3"/>
                  <c:y val="4.4444320015902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191</c:v>
                </c:pt>
                <c:pt idx="1">
                  <c:v>499</c:v>
                </c:pt>
                <c:pt idx="2">
                  <c:v>636</c:v>
                </c:pt>
                <c:pt idx="3">
                  <c:v>617</c:v>
                </c:pt>
                <c:pt idx="4">
                  <c:v>369</c:v>
                </c:pt>
                <c:pt idx="5">
                  <c:v>342</c:v>
                </c:pt>
                <c:pt idx="6">
                  <c:v>388</c:v>
                </c:pt>
                <c:pt idx="7">
                  <c:v>599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-4.1667760279965006E-3"/>
                  <c:y val="7.5555344027033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408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222199202941865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536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284E-3"/>
                  <c:y val="6.666648002385296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6.666648002385296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150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777777777777796E-3"/>
                  <c:y val="5.999983202146767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5.999983202146767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888888888888894E-3"/>
                  <c:y val="6.888869602464807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300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0</c:v>
                </c:pt>
                <c:pt idx="1">
                  <c:v>408</c:v>
                </c:pt>
                <c:pt idx="2">
                  <c:v>536</c:v>
                </c:pt>
                <c:pt idx="3">
                  <c:v>617</c:v>
                </c:pt>
                <c:pt idx="4">
                  <c:v>150</c:v>
                </c:pt>
                <c:pt idx="5">
                  <c:v>32</c:v>
                </c:pt>
                <c:pt idx="6">
                  <c:v>31</c:v>
                </c:pt>
                <c:pt idx="7">
                  <c:v>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34300288"/>
        <c:axId val="34301824"/>
      </c:barChart>
      <c:catAx>
        <c:axId val="3430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301824"/>
        <c:crosses val="autoZero"/>
        <c:auto val="1"/>
        <c:lblAlgn val="ctr"/>
        <c:lblOffset val="100"/>
        <c:noMultiLvlLbl val="0"/>
      </c:catAx>
      <c:valAx>
        <c:axId val="34301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0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315</c:v>
                </c:pt>
                <c:pt idx="1">
                  <c:v>470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355</c:v>
                </c:pt>
                <c:pt idx="1">
                  <c:v>679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670</c:v>
                </c:pt>
                <c:pt idx="1">
                  <c:v>1149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96032"/>
        <c:axId val="40006016"/>
      </c:barChart>
      <c:catAx>
        <c:axId val="3999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006016"/>
        <c:crosses val="autoZero"/>
        <c:auto val="1"/>
        <c:lblAlgn val="ctr"/>
        <c:lblOffset val="100"/>
        <c:noMultiLvlLbl val="0"/>
      </c:catAx>
      <c:valAx>
        <c:axId val="4000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996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14300"/>
            </a:sp3d>
          </c:spPr>
          <c:invertIfNegative val="0"/>
          <c:dLbls>
            <c:dLbl>
              <c:idx val="0"/>
              <c:layout>
                <c:manualLayout>
                  <c:x val="-5.5555555555555558E-3"/>
                  <c:y val="-6.666648002385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8871391076396E-3"/>
                  <c:y val="-8.8890389808182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4444320015901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822E-3"/>
                  <c:y val="4.4442570239523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9444444444444501E-3"/>
                  <c:y val="8.8888640031804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777777777777822E-3"/>
                  <c:y val="-6.666648002385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94444444444445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667760279965006E-3"/>
                  <c:y val="4.4444320015902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92</c:v>
                </c:pt>
                <c:pt idx="1">
                  <c:v>349</c:v>
                </c:pt>
                <c:pt idx="2">
                  <c:v>417</c:v>
                </c:pt>
                <c:pt idx="3">
                  <c:v>400</c:v>
                </c:pt>
                <c:pt idx="4">
                  <c:v>188</c:v>
                </c:pt>
                <c:pt idx="5">
                  <c:v>187</c:v>
                </c:pt>
                <c:pt idx="6">
                  <c:v>213</c:v>
                </c:pt>
                <c:pt idx="7">
                  <c:v>315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34337152"/>
        <c:axId val="34338688"/>
      </c:barChart>
      <c:catAx>
        <c:axId val="3433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338688"/>
        <c:crosses val="autoZero"/>
        <c:auto val="1"/>
        <c:lblAlgn val="ctr"/>
        <c:lblOffset val="100"/>
        <c:noMultiLvlLbl val="0"/>
      </c:catAx>
      <c:valAx>
        <c:axId val="3433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3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14300"/>
            </a:sp3d>
          </c:spPr>
          <c:invertIfNegative val="0"/>
          <c:dLbls>
            <c:dLbl>
              <c:idx val="0"/>
              <c:layout>
                <c:manualLayout>
                  <c:x val="0"/>
                  <c:y val="2.2222160007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336869008430542E-3"/>
                  <c:y val="-6.6666480023852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673738016861093E-3"/>
                  <c:y val="5.0925195059355529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673738016861093E-3"/>
                  <c:y val="-4.4444320015902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36869008430542E-3"/>
                  <c:y val="2.2222160007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4.4444320015902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33686900842948E-3"/>
                  <c:y val="1.5555512005565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011735912614072E-3"/>
                  <c:y val="8.8888640031804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32</c:v>
                </c:pt>
                <c:pt idx="1">
                  <c:v>37</c:v>
                </c:pt>
                <c:pt idx="2">
                  <c:v>37</c:v>
                </c:pt>
                <c:pt idx="3">
                  <c:v>35</c:v>
                </c:pt>
                <c:pt idx="4">
                  <c:v>19</c:v>
                </c:pt>
                <c:pt idx="5">
                  <c:v>24</c:v>
                </c:pt>
                <c:pt idx="6">
                  <c:v>19</c:v>
                </c:pt>
                <c:pt idx="7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5120000"/>
        <c:axId val="5121536"/>
      </c:barChart>
      <c:catAx>
        <c:axId val="512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21536"/>
        <c:crosses val="autoZero"/>
        <c:auto val="1"/>
        <c:lblAlgn val="ctr"/>
        <c:lblOffset val="100"/>
        <c:noMultiLvlLbl val="0"/>
      </c:catAx>
      <c:valAx>
        <c:axId val="512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2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14300"/>
            </a:sp3d>
          </c:spPr>
          <c:invertIfNegative val="0"/>
          <c:dLbls>
            <c:dLbl>
              <c:idx val="0"/>
              <c:layout>
                <c:manualLayout>
                  <c:x val="2.86737380168610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010607025291388E-3"/>
                  <c:y val="-6.6666480023852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36869008430542E-3"/>
                  <c:y val="-4.4444320015901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673738016861093E-3"/>
                  <c:y val="-1.3333296004770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010607025291648E-3"/>
                  <c:y val="-4.4444320015902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010607025291648E-3"/>
                  <c:y val="6.6666480023852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673738016861093E-3"/>
                  <c:y val="1.5555337027927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4.4444320015901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44</c:v>
                </c:pt>
                <c:pt idx="1">
                  <c:v>111</c:v>
                </c:pt>
                <c:pt idx="2">
                  <c:v>191</c:v>
                </c:pt>
                <c:pt idx="3">
                  <c:v>184</c:v>
                </c:pt>
                <c:pt idx="4">
                  <c:v>50</c:v>
                </c:pt>
                <c:pt idx="5">
                  <c:v>50</c:v>
                </c:pt>
                <c:pt idx="6">
                  <c:v>61</c:v>
                </c:pt>
                <c:pt idx="7">
                  <c:v>164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40373632"/>
        <c:axId val="40387712"/>
      </c:barChart>
      <c:catAx>
        <c:axId val="4037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387712"/>
        <c:crosses val="autoZero"/>
        <c:auto val="1"/>
        <c:lblAlgn val="ctr"/>
        <c:lblOffset val="100"/>
        <c:noMultiLvlLbl val="0"/>
      </c:catAx>
      <c:valAx>
        <c:axId val="4038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373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14300"/>
            </a:sp3d>
          </c:spPr>
          <c:invertIfNegative val="0"/>
          <c:dLbls>
            <c:dLbl>
              <c:idx val="0"/>
              <c:layout>
                <c:manualLayout>
                  <c:x val="0"/>
                  <c:y val="3.111102401113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4444320015902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336869008430542E-3"/>
                  <c:y val="-4.4444320015902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336869008430542E-3"/>
                  <c:y val="4.444257023952344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010607025291744E-3"/>
                  <c:y val="4.2222104015106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673738016861141E-3"/>
                  <c:y val="3.111102401113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010607025292776E-3"/>
                  <c:y val="4.2222104015106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011735912614115E-3"/>
                  <c:y val="4.2222104015106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40833792"/>
        <c:axId val="40835328"/>
      </c:barChart>
      <c:catAx>
        <c:axId val="4083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35328"/>
        <c:crosses val="autoZero"/>
        <c:auto val="1"/>
        <c:lblAlgn val="ctr"/>
        <c:lblOffset val="100"/>
        <c:noMultiLvlLbl val="0"/>
      </c:catAx>
      <c:valAx>
        <c:axId val="40835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83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14300"/>
            </a:sp3d>
          </c:spPr>
          <c:invertIfNegative val="0"/>
          <c:dLbls>
            <c:dLbl>
              <c:idx val="0"/>
              <c:layout>
                <c:manualLayout>
                  <c:x val="-1.1288873234984693E-7"/>
                  <c:y val="-8.8890389808182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2222160007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673738016861093E-3"/>
                  <c:y val="-8.8888640031804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673738016861093E-3"/>
                  <c:y val="-6.6666480023852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36869008430542E-3"/>
                  <c:y val="-1.111125498161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77777280063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7347476033722273E-3"/>
                  <c:y val="4.4444320015902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010607025291744E-3"/>
                  <c:y val="1.77777280063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9</c:v>
                </c:pt>
                <c:pt idx="2">
                  <c:v>11</c:v>
                </c:pt>
                <c:pt idx="3">
                  <c:v>7</c:v>
                </c:pt>
                <c:pt idx="4">
                  <c:v>8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34367360"/>
        <c:axId val="34403840"/>
      </c:barChart>
      <c:catAx>
        <c:axId val="3436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03840"/>
        <c:crosses val="autoZero"/>
        <c:auto val="1"/>
        <c:lblAlgn val="ctr"/>
        <c:lblOffset val="100"/>
        <c:noMultiLvlLbl val="0"/>
      </c:catAx>
      <c:valAx>
        <c:axId val="3440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6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14300"/>
            </a:sp3d>
          </c:spPr>
          <c:invertIfNegative val="0"/>
          <c:dLbls>
            <c:dLbl>
              <c:idx val="0"/>
              <c:layout>
                <c:manualLayout>
                  <c:x val="0"/>
                  <c:y val="2.2220410231572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336869008430542E-3"/>
                  <c:y val="-4.4444320015902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673738016861093E-3"/>
                  <c:y val="-1.5555512005565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673738016861093E-3"/>
                  <c:y val="4.4444320015902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36869008430542E-3"/>
                  <c:y val="-4.4444320015902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6.6668229800231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7347476033723253E-3"/>
                  <c:y val="4.4442570239523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011735912614072E-3"/>
                  <c:y val="6.6666480023852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15</c:v>
                </c:pt>
                <c:pt idx="5">
                  <c:v>9</c:v>
                </c:pt>
                <c:pt idx="6">
                  <c:v>11</c:v>
                </c:pt>
                <c:pt idx="7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40844672"/>
        <c:axId val="40880000"/>
      </c:barChart>
      <c:catAx>
        <c:axId val="4084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80000"/>
        <c:crosses val="autoZero"/>
        <c:auto val="1"/>
        <c:lblAlgn val="ctr"/>
        <c:lblOffset val="100"/>
        <c:noMultiLvlLbl val="0"/>
      </c:catAx>
      <c:valAx>
        <c:axId val="4088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844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14300"/>
            </a:sp3d>
          </c:spPr>
          <c:invertIfNegative val="0"/>
          <c:dLbls>
            <c:dLbl>
              <c:idx val="0"/>
              <c:layout>
                <c:manualLayout>
                  <c:x val="-5.7348604921045711E-3"/>
                  <c:y val="2.2222160007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336869008430542E-3"/>
                  <c:y val="-4.4444320015901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10607025291648E-3"/>
                  <c:y val="-2.2222160007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010607025291631E-3"/>
                  <c:y val="2.222216000795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36869008430538E-3"/>
                  <c:y val="-2.222216000795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4.4444320015901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33686900842948E-3"/>
                  <c:y val="2.222216000795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8672609129538613E-3"/>
                  <c:y val="-2.222216000795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</c:v>
                </c:pt>
                <c:pt idx="1">
                  <c:v>19</c:v>
                </c:pt>
                <c:pt idx="2">
                  <c:v>18</c:v>
                </c:pt>
                <c:pt idx="3">
                  <c:v>21</c:v>
                </c:pt>
                <c:pt idx="4">
                  <c:v>14</c:v>
                </c:pt>
                <c:pt idx="5">
                  <c:v>12</c:v>
                </c:pt>
                <c:pt idx="6">
                  <c:v>14</c:v>
                </c:pt>
                <c:pt idx="7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41097088"/>
        <c:axId val="41115008"/>
      </c:barChart>
      <c:catAx>
        <c:axId val="4109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115008"/>
        <c:crosses val="autoZero"/>
        <c:auto val="1"/>
        <c:lblAlgn val="ctr"/>
        <c:lblOffset val="100"/>
        <c:noMultiLvlLbl val="0"/>
      </c:catAx>
      <c:valAx>
        <c:axId val="4111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9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14300"/>
            </a:sp3d>
          </c:spPr>
          <c:invertIfNegative val="0"/>
          <c:dLbls>
            <c:dLbl>
              <c:idx val="0"/>
              <c:layout>
                <c:manualLayout>
                  <c:x val="-2.8673738016861084E-3"/>
                  <c:y val="-8.8888640031803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8.8888640031803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36869008430538E-3"/>
                  <c:y val="-2.222216000795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673738016861141E-3"/>
                  <c:y val="6.6664730247474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673738016861119E-3"/>
                  <c:y val="4.4442570239523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6.666648002385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5555512005565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010607025292863E-3"/>
                  <c:y val="5.5555400019877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тбс первичн</c:v>
                </c:pt>
                <c:pt idx="1">
                  <c:v>тбс ревизион</c:v>
                </c:pt>
                <c:pt idx="2">
                  <c:v>колен.первичное</c:v>
                </c:pt>
                <c:pt idx="3">
                  <c:v>колен ревизион</c:v>
                </c:pt>
                <c:pt idx="4">
                  <c:v>онкологич.эндопр.</c:v>
                </c:pt>
                <c:pt idx="5">
                  <c:v>плечевой сустав</c:v>
                </c:pt>
                <c:pt idx="6">
                  <c:v>локтевой сустав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2261</c:v>
                </c:pt>
                <c:pt idx="1">
                  <c:v>233</c:v>
                </c:pt>
                <c:pt idx="2">
                  <c:v>855</c:v>
                </c:pt>
                <c:pt idx="3">
                  <c:v>9</c:v>
                </c:pt>
                <c:pt idx="4">
                  <c:v>49</c:v>
                </c:pt>
                <c:pt idx="5">
                  <c:v>105</c:v>
                </c:pt>
                <c:pt idx="6">
                  <c:v>129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тбс первичн</c:v>
                </c:pt>
                <c:pt idx="1">
                  <c:v>тбс ревизион</c:v>
                </c:pt>
                <c:pt idx="2">
                  <c:v>колен.первичное</c:v>
                </c:pt>
                <c:pt idx="3">
                  <c:v>колен ревизион</c:v>
                </c:pt>
                <c:pt idx="4">
                  <c:v>онкологич.эндопр.</c:v>
                </c:pt>
                <c:pt idx="5">
                  <c:v>плечевой сустав</c:v>
                </c:pt>
                <c:pt idx="6">
                  <c:v>локтевой сустав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тбс первичн</c:v>
                </c:pt>
                <c:pt idx="1">
                  <c:v>тбс ревизион</c:v>
                </c:pt>
                <c:pt idx="2">
                  <c:v>колен.первичное</c:v>
                </c:pt>
                <c:pt idx="3">
                  <c:v>колен ревизион</c:v>
                </c:pt>
                <c:pt idx="4">
                  <c:v>онкологич.эндопр.</c:v>
                </c:pt>
                <c:pt idx="5">
                  <c:v>плечевой сустав</c:v>
                </c:pt>
                <c:pt idx="6">
                  <c:v>локтевой сустав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тбс первичн</c:v>
                </c:pt>
                <c:pt idx="1">
                  <c:v>тбс ревизион</c:v>
                </c:pt>
                <c:pt idx="2">
                  <c:v>колен.первичное</c:v>
                </c:pt>
                <c:pt idx="3">
                  <c:v>колен ревизион</c:v>
                </c:pt>
                <c:pt idx="4">
                  <c:v>онкологич.эндопр.</c:v>
                </c:pt>
                <c:pt idx="5">
                  <c:v>плечевой сустав</c:v>
                </c:pt>
                <c:pt idx="6">
                  <c:v>локтевой сустав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41063552"/>
        <c:axId val="41065088"/>
      </c:barChart>
      <c:catAx>
        <c:axId val="4106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1065088"/>
        <c:crosses val="autoZero"/>
        <c:auto val="1"/>
        <c:lblAlgn val="ctr"/>
        <c:lblOffset val="100"/>
        <c:noMultiLvlLbl val="0"/>
      </c:catAx>
      <c:valAx>
        <c:axId val="4106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6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0AAF10-FA21-4A9D-A5DB-25FAF7B492B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C13D28-CF41-489E-9BAA-23CC0E12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0AAF10-FA21-4A9D-A5DB-25FAF7B492B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13D28-CF41-489E-9BAA-23CC0E12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50AAF10-FA21-4A9D-A5DB-25FAF7B492B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C13D28-CF41-489E-9BAA-23CC0E12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0AAF10-FA21-4A9D-A5DB-25FAF7B492B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13D28-CF41-489E-9BAA-23CC0E12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0AAF10-FA21-4A9D-A5DB-25FAF7B492B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4C13D28-CF41-489E-9BAA-23CC0E12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0AAF10-FA21-4A9D-A5DB-25FAF7B492B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13D28-CF41-489E-9BAA-23CC0E12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0AAF10-FA21-4A9D-A5DB-25FAF7B492B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13D28-CF41-489E-9BAA-23CC0E12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0AAF10-FA21-4A9D-A5DB-25FAF7B492B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13D28-CF41-489E-9BAA-23CC0E12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0AAF10-FA21-4A9D-A5DB-25FAF7B492B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13D28-CF41-489E-9BAA-23CC0E12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0AAF10-FA21-4A9D-A5DB-25FAF7B492B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13D28-CF41-489E-9BAA-23CC0E12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0AAF10-FA21-4A9D-A5DB-25FAF7B492B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13D28-CF41-489E-9BAA-23CC0E120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50AAF10-FA21-4A9D-A5DB-25FAF7B492B7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4C13D28-CF41-489E-9BAA-23CC0E12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326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ru-RU" sz="5400" b="1" dirty="0" smtClean="0"/>
          </a:p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Отчет </a:t>
            </a: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работе отделения 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ортопедии</a:t>
            </a:r>
          </a:p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плане внедрение новых </a:t>
            </a:r>
            <a:endParaRPr lang="ru-RU" sz="5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высокотехнологичных </a:t>
            </a:r>
          </a:p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методов лечения</a:t>
            </a:r>
          </a:p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А.Б. Слободской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31628966"/>
              </p:ext>
            </p:extLst>
          </p:nvPr>
        </p:nvGraphicFramePr>
        <p:xfrm>
          <a:off x="0" y="0"/>
          <a:ext cx="885828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6072206"/>
            <a:ext cx="791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Первичное </a:t>
            </a:r>
            <a:r>
              <a:rPr lang="ru-RU" sz="2400" b="1" dirty="0" err="1" smtClean="0"/>
              <a:t>эндопротезирование</a:t>
            </a:r>
            <a:r>
              <a:rPr lang="ru-RU" sz="2400" b="1" dirty="0" smtClean="0"/>
              <a:t> плечевого сустава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42789667"/>
              </p:ext>
            </p:extLst>
          </p:nvPr>
        </p:nvGraphicFramePr>
        <p:xfrm>
          <a:off x="0" y="0"/>
          <a:ext cx="885828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6072206"/>
            <a:ext cx="787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Первичное </a:t>
            </a:r>
            <a:r>
              <a:rPr lang="ru-RU" sz="2400" b="1" dirty="0" err="1" smtClean="0"/>
              <a:t>эндопротезирование</a:t>
            </a:r>
            <a:r>
              <a:rPr lang="ru-RU" sz="2400" b="1" dirty="0" smtClean="0"/>
              <a:t> локтевого сустава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57677356"/>
              </p:ext>
            </p:extLst>
          </p:nvPr>
        </p:nvGraphicFramePr>
        <p:xfrm>
          <a:off x="0" y="0"/>
          <a:ext cx="885828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933605"/>
            <a:ext cx="784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Общее число </a:t>
            </a:r>
            <a:r>
              <a:rPr lang="ru-RU" sz="2400" b="1" dirty="0" err="1" smtClean="0"/>
              <a:t>эндопротезирований</a:t>
            </a:r>
            <a:r>
              <a:rPr lang="ru-RU" sz="2400" b="1" dirty="0" smtClean="0"/>
              <a:t> суставов (3641)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889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-Возраст больных – от 18 до 94 лет</a:t>
            </a: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Средний возраст – 67,7 лет</a:t>
            </a:r>
          </a:p>
          <a:p>
            <a:pPr marL="457200" indent="-457200">
              <a:buFontTx/>
              <a:buChar char="-"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Сопутствующая патология – 93,2% пациентов</a:t>
            </a:r>
          </a:p>
          <a:p>
            <a:pPr marL="457200" indent="-457200">
              <a:buFontTx/>
              <a:buChar char="-"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Операции при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диспластическом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осттравматическом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коксартрозе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рожденном вывихе ГБК, др. врожденной и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приобретенной патологии ТБС – 310 (23,5%)</a:t>
            </a: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ТЭП после предшествующих операций на тазобедренном суставе – 254. Из них после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1 – 138; 2 – 75; 3 – 29; 4 – 7; 5 – 3; 7 - 2</a:t>
            </a:r>
            <a:endParaRPr lang="ru-RU" sz="28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38149"/>
              </p:ext>
            </p:extLst>
          </p:nvPr>
        </p:nvGraphicFramePr>
        <p:xfrm>
          <a:off x="14282" y="381"/>
          <a:ext cx="9129718" cy="69315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4857"/>
                <a:gridCol w="5444861"/>
              </a:tblGrid>
              <a:tr h="1700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Характер </a:t>
                      </a:r>
                      <a:endParaRPr lang="ru-RU" sz="2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осложнений после </a:t>
                      </a:r>
                      <a:r>
                        <a:rPr lang="ru-RU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эндопротезирования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тазобедренного сустава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(в числителе – абсолютные числа, в знаменателе – проценты)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</a:tr>
              <a:tr h="14466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Гнойно –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воспалительные                 - ранние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поздние (от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6 мес. до 7 лет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2/0,08%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14/0,56%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</a:tr>
              <a:tr h="8705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Вывихи головки </a:t>
                      </a:r>
                      <a:r>
                        <a:rPr lang="ru-RU" sz="1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эндопротеза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31/1,24%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</a:tr>
              <a:tr h="6752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Перипротезные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переломы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4/0,16%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Послеоперационные невриты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6/0,24%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</a:tr>
              <a:tr h="14465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ТЭЛА, инфаркты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5/0,20%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14175"/>
              </p:ext>
            </p:extLst>
          </p:nvPr>
        </p:nvGraphicFramePr>
        <p:xfrm>
          <a:off x="27729" y="-19472"/>
          <a:ext cx="9129718" cy="64064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4857"/>
                <a:gridCol w="5444861"/>
              </a:tblGrid>
              <a:tr h="1700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Характер </a:t>
                      </a:r>
                      <a:endParaRPr lang="ru-RU" sz="2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осложнений после </a:t>
                      </a:r>
                      <a:r>
                        <a:rPr lang="ru-RU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эндопротезирования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коленного сустава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(в числителе – абсолютные числа, в знаменателе – проценты)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</a:tr>
              <a:tr h="14466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Гнойно –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воспалительные                 - ранние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поздние (от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6 мес. до 7 лет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ru-RU" sz="20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/-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4/0,46%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</a:tr>
              <a:tr h="6752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Перипротезные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переломы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Послеоперационные невриты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3/0,35%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</a:tr>
              <a:tr h="1792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ТЭЛА, инфаркты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2/0,23%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0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30861"/>
            <a:ext cx="9144000" cy="68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374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НОВЫЕ МЕТОДЫ ДИАГНОСТИКИ И ЛЕЧЕНИЯ ПРИМЕНЯЕМЫЕ В ОТДЕЛЕНИИ.</a:t>
            </a:r>
          </a:p>
          <a:p>
            <a:pPr marL="0" marR="0" lvl="0" indent="0" algn="ctr" defTabSz="9144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 двухэтапного удлинения конечности при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эндопротезировании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тазобедренного сустава.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  замещения стенок вертлужной впадины при ее врожденном или приобретенном дефиците.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 лечения внутрисуставных переломов мыщелков плечевой кости.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 лечения  контрактур и анкилозов локтевого сустава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 лечения внутрисуставных переломов мыщелков плечевой кости сочетающихся с </a:t>
            </a: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переломами локтевой кости.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 одномоментного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эндопротезирования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локтевого сустава и головки лучевой кости.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 лечения переломов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переломовывихов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хирургической шейки плечевой кости.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 лечения застарелых вывихов головки плечевой кости.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 лечения переломов хирургической шейки и головки плечевой кости, сочетающихся с </a:t>
            </a: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переломами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проксмального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отдела диафиза плечевой кости.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 лечения латеральных,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межмыщелковых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чрезмыщелковых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переломов бедренной кости.</a:t>
            </a: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Способ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интраоперационной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навигации положения ножки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эндопротеза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плечевого сустава</a:t>
            </a:r>
          </a:p>
          <a:p>
            <a:pPr lvl="0" algn="just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Способ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дооперационного определения размеров головки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эндопротеза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плечевого сустава</a:t>
            </a:r>
            <a:endParaRPr kumimoji="0" lang="ru-RU" sz="1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Способ замещения обширных дефектов костей составляющих локтевой сустав</a:t>
            </a:r>
          </a:p>
          <a:p>
            <a:pPr marL="0" marR="0" lvl="0" indent="0" algn="just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Способ биполярного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эндопротезирования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плечевого сустава</a:t>
            </a:r>
          </a:p>
          <a:p>
            <a:pPr lvl="0" algn="just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Способ реверсивного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эндопротезирования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плечевого сустава</a:t>
            </a:r>
          </a:p>
          <a:p>
            <a:pPr lvl="0" algn="just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Способ оптимизации подготовки пациентов пожилого возраста к операции тотального</a:t>
            </a:r>
          </a:p>
          <a:p>
            <a:pPr lvl="0" algn="just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эндопротезирования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тазобедренного сустава</a:t>
            </a:r>
          </a:p>
          <a:p>
            <a:pPr lvl="0" algn="just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Способ оптимизации подготовки пациентов пожилого возраста к операции</a:t>
            </a:r>
          </a:p>
          <a:p>
            <a:pPr lvl="0" algn="just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эндопротезирования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плечевого сустава</a:t>
            </a:r>
          </a:p>
          <a:p>
            <a:pPr lvl="0" algn="just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8" cy="465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5008" y="0"/>
            <a:ext cx="34289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Система для активного дренирования раны и </a:t>
            </a:r>
            <a:r>
              <a:rPr lang="ru-RU" sz="2000" b="1" dirty="0" err="1" smtClean="0"/>
              <a:t>реинфузии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аутокрови</a:t>
            </a:r>
            <a:r>
              <a:rPr lang="ru-RU" sz="2000" b="1" dirty="0" smtClean="0"/>
              <a:t> </a:t>
            </a:r>
            <a:r>
              <a:rPr lang="en-GB" sz="2000" b="1" dirty="0" err="1" smtClean="0"/>
              <a:t>Celtrans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2 активных дренажа, 2 фильтра (</a:t>
            </a:r>
            <a:r>
              <a:rPr lang="ru-RU" sz="2000" b="1" dirty="0" err="1" smtClean="0"/>
              <a:t>противотромботический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противожировой</a:t>
            </a:r>
            <a:r>
              <a:rPr lang="ru-RU" sz="2000" b="1" dirty="0" smtClean="0"/>
              <a:t>) + антибактериальное покрытие стенок + 3 пластиковых емкости для сбора </a:t>
            </a:r>
            <a:r>
              <a:rPr lang="ru-RU" sz="2000" b="1" dirty="0" err="1" smtClean="0"/>
              <a:t>аутокрови</a:t>
            </a:r>
            <a:r>
              <a:rPr lang="ru-RU" sz="2000" b="1" dirty="0" smtClean="0"/>
              <a:t> по 600 мл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000636"/>
            <a:ext cx="911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Транексамовая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кислота (ингибитор раневого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фибринолиза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 250 мг за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30 мин до разреза и 250 мг через 4 часа после операции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Противопоказания к послеоперационной </a:t>
            </a:r>
            <a:r>
              <a:rPr lang="ru-RU" sz="2400" b="1" dirty="0" err="1" smtClean="0"/>
              <a:t>реинфузии</a:t>
            </a:r>
            <a:r>
              <a:rPr lang="ru-RU" sz="2400" b="1" dirty="0" smtClean="0"/>
              <a:t> </a:t>
            </a:r>
          </a:p>
          <a:p>
            <a:endParaRPr lang="ru-RU" b="1" dirty="0" smtClean="0"/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• опухоль в зоне оперативного вмешательства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• попадание местных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гемостатиков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 пакет для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аутогемотрансфузии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может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способствовать образованию сгустка в устройстве</a:t>
            </a:r>
          </a:p>
          <a:p>
            <a:endParaRPr lang="ru-RU" dirty="0" smtClean="0"/>
          </a:p>
          <a:p>
            <a:r>
              <a:rPr lang="ru-RU" sz="2400" b="1" dirty="0" smtClean="0"/>
              <a:t>Преимуществом метода </a:t>
            </a:r>
            <a:r>
              <a:rPr lang="ru-RU" sz="2400" b="1" dirty="0" err="1" smtClean="0"/>
              <a:t>реинфузии</a:t>
            </a:r>
            <a:r>
              <a:rPr lang="ru-RU" sz="2400" b="1" dirty="0" smtClean="0"/>
              <a:t> дренажной крови является: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Снижение риска передачи заболеваний и развития гемотрансфузионных реакций и осложнений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 Простота в использовании, удобство и относительная дешевизна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 Идеальный метод при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эндопротезировании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коленного сустава с использованием пневматического жгута, при ревизионном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эндопротезировании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 Подходит для лиц, отказывающихся от переливания донорской крови по религиозным и иным убеждениям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5640535"/>
            <a:ext cx="950131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 smtClean="0"/>
              <a:t>Кровопотеря при </a:t>
            </a:r>
            <a:r>
              <a:rPr lang="ru-RU" sz="2300" b="1" dirty="0" err="1" smtClean="0"/>
              <a:t>эндопротезировании</a:t>
            </a:r>
            <a:r>
              <a:rPr lang="ru-RU" sz="2300" b="1" dirty="0" smtClean="0"/>
              <a:t> коленного сустава в мл</a:t>
            </a:r>
          </a:p>
          <a:p>
            <a:pPr algn="ctr"/>
            <a:r>
              <a:rPr lang="ru-RU" sz="2300" b="1" dirty="0" smtClean="0"/>
              <a:t>(желтый цвет – кровопотеря </a:t>
            </a:r>
            <a:r>
              <a:rPr lang="ru-RU" sz="2300" b="1" dirty="0" err="1" smtClean="0"/>
              <a:t>интраоперационная</a:t>
            </a:r>
            <a:r>
              <a:rPr lang="ru-RU" sz="2300" b="1" dirty="0" smtClean="0"/>
              <a:t>; синий – после-</a:t>
            </a:r>
          </a:p>
          <a:p>
            <a:pPr algn="ctr"/>
            <a:r>
              <a:rPr lang="ru-RU" sz="2300" b="1" dirty="0"/>
              <a:t>о</a:t>
            </a:r>
            <a:r>
              <a:rPr lang="ru-RU" sz="2300" b="1" dirty="0" smtClean="0"/>
              <a:t>перационная; красный - общая)</a:t>
            </a:r>
            <a:endParaRPr lang="ru-RU" sz="23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71631592"/>
              </p:ext>
            </p:extLst>
          </p:nvPr>
        </p:nvGraphicFramePr>
        <p:xfrm>
          <a:off x="0" y="0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ru-RU" sz="5000" dirty="0" smtClean="0"/>
          </a:p>
          <a:p>
            <a:r>
              <a:rPr lang="ru-RU" sz="5000" dirty="0" smtClean="0"/>
              <a:t>Ортопедическое отделение создано в ГУЗ ОКБ с 1.05.07, согласно </a:t>
            </a:r>
            <a:r>
              <a:rPr lang="ru-RU" sz="5000" dirty="0"/>
              <a:t>приказа МЗО и СП Саратовской области № 475 от </a:t>
            </a:r>
            <a:r>
              <a:rPr lang="ru-RU" sz="5000" dirty="0" smtClean="0"/>
              <a:t>17.04.07</a:t>
            </a:r>
            <a:r>
              <a:rPr lang="ru-RU" sz="5000" dirty="0"/>
              <a:t> </a:t>
            </a:r>
            <a:endParaRPr lang="ru-RU" sz="5000" dirty="0" smtClean="0"/>
          </a:p>
          <a:p>
            <a:endParaRPr lang="ru-RU" sz="4400" dirty="0" smtClean="0"/>
          </a:p>
          <a:p>
            <a:r>
              <a:rPr lang="ru-RU" sz="4900" dirty="0" smtClean="0"/>
              <a:t>Реально отделение работает </a:t>
            </a:r>
          </a:p>
          <a:p>
            <a:r>
              <a:rPr lang="ru-RU" sz="4900" dirty="0" smtClean="0"/>
              <a:t>с 01.03.2006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3141663"/>
          <a:ext cx="4787900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Image" r:id="rId4" imgW="6273016" imgH="4774603" progId="">
                  <p:embed/>
                </p:oleObj>
              </mc:Choice>
              <mc:Fallback>
                <p:oleObj name="Image" r:id="rId4" imgW="6273016" imgH="477460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41663"/>
                        <a:ext cx="4787900" cy="364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787900" y="981075"/>
          <a:ext cx="4297363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Image" r:id="rId6" imgW="4660317" imgH="6374603" progId="">
                  <p:embed/>
                </p:oleObj>
              </mc:Choice>
              <mc:Fallback>
                <p:oleObj name="Image" r:id="rId6" imgW="4660317" imgH="6374603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981075"/>
                        <a:ext cx="4297363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91880" y="27709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Онкологическое </a:t>
            </a:r>
            <a:r>
              <a:rPr lang="ru-RU" sz="2400" b="1" dirty="0" err="1" smtClean="0"/>
              <a:t>эндопротезирование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коленного сустава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847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0" y="0"/>
          <a:ext cx="4235450" cy="558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Image" r:id="rId3" imgW="5714286" imgH="7542857" progId="">
                  <p:embed/>
                </p:oleObj>
              </mc:Choice>
              <mc:Fallback>
                <p:oleObj name="Image" r:id="rId3" imgW="5714286" imgH="7542857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235450" cy="558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851275" y="2268538"/>
          <a:ext cx="5292725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Image" r:id="rId5" imgW="7466667" imgH="6476190" progId="">
                  <p:embed/>
                </p:oleObj>
              </mc:Choice>
              <mc:Fallback>
                <p:oleObj name="Image" r:id="rId5" imgW="7466667" imgH="647619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268538"/>
                        <a:ext cx="5292725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11960" y="0"/>
            <a:ext cx="4932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Онкологическое </a:t>
            </a:r>
            <a:endParaRPr lang="ru-RU" sz="3600" b="1" dirty="0" smtClean="0"/>
          </a:p>
          <a:p>
            <a:pPr algn="ctr"/>
            <a:r>
              <a:rPr lang="ru-RU" sz="3600" b="1" dirty="0" err="1" smtClean="0"/>
              <a:t>эндопротезирование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smtClean="0"/>
              <a:t>коленного </a:t>
            </a:r>
            <a:r>
              <a:rPr lang="ru-RU" sz="3600" b="1" dirty="0"/>
              <a:t>сустава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8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01" y="-77307"/>
            <a:ext cx="9265096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568" y="6152418"/>
            <a:ext cx="8870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Кровопотеря при онкологическом </a:t>
            </a:r>
            <a:r>
              <a:rPr lang="ru-RU" sz="1500" b="1" dirty="0" err="1" smtClean="0"/>
              <a:t>эндопротезировании</a:t>
            </a:r>
            <a:r>
              <a:rPr lang="ru-RU" sz="1500" b="1" dirty="0" smtClean="0"/>
              <a:t> 1 – при </a:t>
            </a:r>
            <a:r>
              <a:rPr lang="ru-RU" sz="1500" b="1" dirty="0" err="1" smtClean="0"/>
              <a:t>эндоваскулярной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эмболизации</a:t>
            </a:r>
            <a:r>
              <a:rPr lang="ru-RU" sz="1500" b="1" dirty="0" smtClean="0"/>
              <a:t> сосудов опухоли; 2 – без </a:t>
            </a:r>
            <a:r>
              <a:rPr lang="ru-RU" sz="1500" b="1" dirty="0" err="1"/>
              <a:t>эндоваскулярной</a:t>
            </a:r>
            <a:r>
              <a:rPr lang="ru-RU" sz="1500" b="1" dirty="0"/>
              <a:t> </a:t>
            </a:r>
            <a:r>
              <a:rPr lang="ru-RU" sz="1500" b="1" dirty="0" err="1"/>
              <a:t>эмболизации</a:t>
            </a:r>
            <a:r>
              <a:rPr lang="ru-RU" sz="1500" b="1" dirty="0"/>
              <a:t> сосудов опухоли</a:t>
            </a:r>
          </a:p>
        </p:txBody>
      </p:sp>
    </p:spTree>
    <p:extLst>
      <p:ext uri="{BB962C8B-B14F-4D97-AF65-F5344CB8AC3E}">
        <p14:creationId xmlns:p14="http://schemas.microsoft.com/office/powerpoint/2010/main" val="10078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500297" cy="34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http://www.doctor-slobodskoy.ru/sites/default/files/images/patent_2463981_lo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0"/>
            <a:ext cx="2474026" cy="3429000"/>
          </a:xfrm>
          <a:prstGeom prst="rect">
            <a:avLst/>
          </a:prstGeom>
          <a:noFill/>
        </p:spPr>
      </p:pic>
      <p:pic>
        <p:nvPicPr>
          <p:cNvPr id="4101" name="Picture 5" descr="http://www.doctor-slobodskoy.ru/sites/default/files/images/patent_2463982_gol_i_shei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474026" cy="3429000"/>
          </a:xfrm>
          <a:prstGeom prst="rect">
            <a:avLst/>
          </a:prstGeom>
          <a:noFill/>
        </p:spPr>
      </p:pic>
      <p:pic>
        <p:nvPicPr>
          <p:cNvPr id="4103" name="Picture 7" descr="http://www.doctor-slobodskoy.ru/sites/default/files/images/patent_2463983_d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0"/>
            <a:ext cx="2474026" cy="3429000"/>
          </a:xfrm>
          <a:prstGeom prst="rect">
            <a:avLst/>
          </a:prstGeom>
          <a:noFill/>
        </p:spPr>
      </p:pic>
      <p:pic>
        <p:nvPicPr>
          <p:cNvPr id="4105" name="Picture 9" descr="http://www.doctor-slobodskoy.ru/sites/default/files/images/patent_2467725_navig_plech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92587"/>
            <a:ext cx="2500298" cy="3465413"/>
          </a:xfrm>
          <a:prstGeom prst="rect">
            <a:avLst/>
          </a:prstGeom>
          <a:noFill/>
        </p:spPr>
      </p:pic>
      <p:pic>
        <p:nvPicPr>
          <p:cNvPr id="4107" name="Picture 11" descr="http://www.doctor-slobodskoy.ru/sites/default/files/images/patent_24696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3357562"/>
            <a:ext cx="2543922" cy="3500438"/>
          </a:xfrm>
          <a:prstGeom prst="rect">
            <a:avLst/>
          </a:prstGeom>
          <a:noFill/>
        </p:spPr>
      </p:pic>
      <p:pic>
        <p:nvPicPr>
          <p:cNvPr id="4109" name="Picture 13" descr="http://www.doctor-slobodskoy.ru/sites/default/files/images/patent_24910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3286124"/>
            <a:ext cx="2577111" cy="3571877"/>
          </a:xfrm>
          <a:prstGeom prst="rect">
            <a:avLst/>
          </a:prstGeom>
          <a:noFill/>
        </p:spPr>
      </p:pic>
      <p:pic>
        <p:nvPicPr>
          <p:cNvPr id="4111" name="Picture 15" descr="http://www.doctor-slobodskoy.ru/sites/default/files/images/patent_249104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39" y="3286124"/>
            <a:ext cx="2577111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68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6324" y="0"/>
            <a:ext cx="627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Статьи опубликованные в рецензируемых журналах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357166"/>
          <a:ext cx="6572296" cy="6500836"/>
        </p:xfrm>
        <a:graphic>
          <a:graphicData uri="http://schemas.openxmlformats.org/drawingml/2006/table">
            <a:tbl>
              <a:tblPr/>
              <a:tblGrid>
                <a:gridCol w="370887"/>
                <a:gridCol w="1819664"/>
                <a:gridCol w="4381745"/>
              </a:tblGrid>
              <a:tr h="72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Слободской А.Б., Барабаш А.А.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Перелом межмыщелкого возвышения большеберцовой кости как причина нестабильности в коленном суставе // Гений ортопедии № 1, 2006, С.107-108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Слободской А.Б., Барабаш А.А., Осинцев Е.Ю.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Эндопротезирование тазобедренного сустава после перенесенного остеомиелита // Гений ортопедии № 1, 2006, С.109-111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Слободской А.Б., Барабаш А.А., Попов А.Ю., Кирсанов В.А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Трехмерная визуализация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чрескостного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остеосинтеза при переломах костей конечностей // Вестник травматологии и ортопедии № 1, 2006, С.24-29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Слободской А.Б.,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Горячев В.И., Фроленков А.В., Бадак И.С.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Эндопротезирование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тазобедренного сустава ревизионными и онкологическими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имплантами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фирмы «ЭСИ» // Центральный Азиатский медицинский журнал, Т.XII, № 3, 2006, С.124-125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Слободской А.Б.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Эндопротезирование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в лечении заболеваний и травм тазобедренного сустава // Центральный Азиатский медицинский журнал, Т.XII, № 3, 2006, С.123-124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Слободской А.Б., Осинцев Е.Ю., Воронин И.В., Бадак И.С.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Эндопротезирование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тазобедренного сустава отечественным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эндопротезом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ЭСИ // 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</a:rPr>
                        <a:t>Эндопротезирование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в России, Казань – С.Петербург, 2007, С.117-123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Слободской А.Б., Осинцев Е.Ю., Воронин И.В., Бадак И.С.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Эндопротезирование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тазобедренного сустава после перенесенного гнойного воспаления // 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</a:rPr>
                        <a:t>вЭндопротезирование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в России, Казань – С.Петербург, 2007, С.124-128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Слободской А.Б., Бадак И.С., Воронин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Наш опыт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эндопротезирования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коленного сустава // Вестник ортопедии, травматологии и протезирования, Киев, 2008, №1, С 35-40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14480" y="0"/>
          <a:ext cx="5286412" cy="6887925"/>
        </p:xfrm>
        <a:graphic>
          <a:graphicData uri="http://schemas.openxmlformats.org/drawingml/2006/table">
            <a:tbl>
              <a:tblPr/>
              <a:tblGrid>
                <a:gridCol w="292730"/>
                <a:gridCol w="1436209"/>
                <a:gridCol w="3454829"/>
                <a:gridCol w="102644"/>
              </a:tblGrid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А.Б. Слободской, А.П. Барабаш, А.Ю. Попов, В.А. Кирсанов 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Цифровые методы исследования оптической плотности костной ткани // Украинский журнал телемедицины -2005.-Т.3,№2.-С.180-183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Слободской А.Б., Бадак И.С., Воронин И.В., Дунаев А.Г., Быстряков П.А.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Эндопротезирование плечевого сустава // Всероссийский монотематический сборник научных статей «эндопротезирование в России», Выпуск V, Казань – Санкт-Петербург, 2009, с.140-146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Слободской А.Б., Прохоренко В.М., Бадак И.С., Воронин И.В., Дунаев А.Г., Быстряков П.А.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Эндопротезирование локтевого сустава // Всероссийский монотематический сборник научных статей «эндопротезирование в России», Выпуск V, Казань – Санкт-Петербург, 2009, с.147-152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Слободской А.Б., Лежнев А.Г., 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</a:rPr>
                        <a:t>Бадак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 И.С., Воронин И.В., Дунаев А.Г., 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</a:rPr>
                        <a:t>Быстряков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 П.А.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Эндопротезирование тазобедренного сустава при переломах проксимального отдела бедренной кости у пациентов старшей возрастной группы // Травматология и ортопедия Россия, 2009, № 3, с.167-170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Слободской А.Б., Лежнев А.Г., Бадак И.С., Воронин И.В., Дунаев А.Г., Быстряков П.А.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Эндопротезирование тазобедренного сустава при переломах проксимального отдела бедренной кости у пациентов старшей возрастной группы // Update orthopaedics 2010, № 1, С. 2-3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Слободской А.Б., Бадак И.С., Воронин И.В., Дунаев А.Г., Быстряков П.А., Лежнев А.Г.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Первичное эндопротезирование при переломах проксимального отдела бедренной кости  // Гений ортопедии, 2011, № 1, С. 23-27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Слободской А.Б., Бадак И.С., Воронин И.В., Дунаев А.Г., Быстряков П.А.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Эндопротезирование при диспластическом коксартрозе // Вестник ортопедии, травматологии и протезирования, Киев, 2011, №2, с.42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Слободской А.Б., Бадак И.С., Воронин И.В., Дунаев А.Г., Быстряков П.А., Лежнев А.Г.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Среднесрочные результаты первичного эндопротезирования тазобедренного сустава имплантами фирмы “Zimmer” цементной и бесцементной фиксации // Травматология и ортопедия России, 2011, № 2, с.44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Слободской А.Б., Бадак И.С., Воронин И.В., Дунаев А.Г., Быстряков П.А., Лежнев А.Г.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Ближайшие и среднесрочные результаты эндопротезирования коленного сустава имплантами фирмы “Zimmer” NexGen CR и LPC // Травматология и ортопедия России, 2011, № 3, с.19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Слободской А.Б., Осинцев Е.Ю., Лежнев А.Г.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Осложнения после эндопротезирования тазобедренного сустава // Вестник травматологии и ортопедии, 2011, №3, с.59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43042" y="0"/>
          <a:ext cx="5072098" cy="7074177"/>
        </p:xfrm>
        <a:graphic>
          <a:graphicData uri="http://schemas.openxmlformats.org/drawingml/2006/table">
            <a:tbl>
              <a:tblPr/>
              <a:tblGrid>
                <a:gridCol w="280750"/>
                <a:gridCol w="1377428"/>
                <a:gridCol w="3313431"/>
                <a:gridCol w="100489"/>
              </a:tblGrid>
              <a:tr h="894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Слободской А.Б., Прохоренко В.М., Бадак И.С., Воронин И.В., Дунаев А.Г., Быстряков П.А., Лежнев А.Г.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Эндопротезирование локтевого сустава // Гений ортопедии, 2011, №3, с. 61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Слободской А.Б., В.М., Бадак И.С., Воронин И.В., Дунаев А.Г., Быстряков П.А., Лежнев А.Г.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Эндопротезирование тазобедренного сустава в сложных случаях // Травма, 2011, №2 (том 12), с.15-19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Слободской А.Б., Прохоренко В.М., Бадак И.С., Воронин И.В., Дунаев А.Г., Быстряков П.А.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Эндопротезирование суставов верхних конечностей // Вестник ортопедии, травматологии и протезирования, Киев, 2011, №3, с.16-22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Слободской А.Б.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Применение онкологических эндопротезов коленного и тазобедренного сустава у не онкологических больных // Вестник ортопедии, травматологии и протезирования, Киев, 2011, №1, с.73-77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Слободской А.Б., Бадак И.С.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Эндопротезирование плечевого сустава // Гений ортопедии, 2011, №4, с. 71-76 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Слободской А. Б., Лежнев А. Г., Бадак И. С., Воронин И. В.,Дунаев А. Г., Быстряков П. А.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Эндопротезирование тазобедренного сустава у молодых пациентов // Вопросы реконструктивной и восстановительной хирургии, 2012, №3, С.66-71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Слободской А.Б., Прохоренко В.М., Бадак И.С., Воронин И.В., Дунаев А.Г.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Ближайшие и среднесрочные результаты артропластики суставов верхней конечности // Вестник медицинского института РЕАВИЗ (Самара), 2012, №3, С. 67-74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 CYR"/>
                          <a:ea typeface="Times New Roman"/>
                        </a:rPr>
                        <a:t>Осинцев Е.Ю., Слободской А.Б., Мельситов В.А., Кулинский А.Н. и соавт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Оптимизация аспирационно-промывного дренирования гнойных ран //Вестник хирургии, 2012, № 5, С.61-64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 CYR"/>
                          <a:ea typeface="Times New Roman"/>
                        </a:rPr>
                        <a:t>Осинцев Е.Ю., Слободской А.Б., Мельситов В.А., Кулинский А.Н. и соавт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Чрескожное лазерное облучение крови в комплексном лечении больных с гнойно-некротическими ранами и длительно не заживающими трофическими язвами // Анналы хирургии, 2013, №1, с.45-48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Прохоренко В.М Слободской А.Б., С.Н. Чорний, .Бадак И.С., Воронин И.В., Дунаев А.Г.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Первичное эндопротезирование плечевого сустава при тяжелых травматических повреждениях проксимального отдела плечевой кости и их последствиях // Бюллетень ВСНЦ СО РАМН, 2013, №5, С.80-86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357422" cy="351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0"/>
            <a:ext cx="2286016" cy="3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0"/>
            <a:ext cx="2071702" cy="308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0"/>
            <a:ext cx="2428860" cy="335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 descr="http://www.doctor-slobodskoy.ru/sites/default/files/images/monografiya-comp-model-korotkih-trub-koste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143248"/>
            <a:ext cx="2435227" cy="3714752"/>
          </a:xfrm>
          <a:prstGeom prst="rect">
            <a:avLst/>
          </a:prstGeom>
          <a:noFill/>
        </p:spPr>
      </p:pic>
      <p:pic>
        <p:nvPicPr>
          <p:cNvPr id="34828" name="Picture 12" descr="http://www.doctor-slobodskoy.ru/sites/default/files/images/monografiya-3d-mod-oblomkov-trub-kost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143248"/>
            <a:ext cx="2377441" cy="3714752"/>
          </a:xfrm>
          <a:prstGeom prst="rect">
            <a:avLst/>
          </a:prstGeom>
          <a:noFill/>
        </p:spPr>
      </p:pic>
      <p:pic>
        <p:nvPicPr>
          <p:cNvPr id="34830" name="Picture 14" descr="http://www.doctor-slobodskoy.ru/sites/default/files/images/monografiya-smeshenie-oblomkov-taz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3143248"/>
            <a:ext cx="2435226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84038"/>
            <a:ext cx="6572296" cy="6273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Оренбург (2-ды)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Барнаул (2-ды)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Краснодар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Ставрополь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Хабаровск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Пенза (3-ды)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Ульяновск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Саранск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РНЦ «ВТО» им Г.А. </a:t>
            </a:r>
            <a:r>
              <a:rPr lang="ru-RU" dirty="0" err="1" smtClean="0"/>
              <a:t>Илизарова</a:t>
            </a:r>
            <a:r>
              <a:rPr lang="ru-RU" dirty="0" smtClean="0"/>
              <a:t> (Курган)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НИИТО (Иркутск)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НИИТО (Бишкек, Киргизия)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НИИТО (Ташкент, Узбекистан)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Омск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Нальчик (КБР)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Владикавказ (Сев. Осетия)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214290"/>
            <a:ext cx="837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Проведены мастер-классы по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эндопротезированию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крупных суставов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285728"/>
            <a:ext cx="4557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Перспективы развития отделения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8439746" cy="5113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Вертебропластика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компресионных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переломах тел позвонков,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гемангиомах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метастатических поражениях позвонков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Артроскопические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операции при патологии связочного аппарата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коленного и плечевого суставов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 Онкологические операции при опухолях суставов и костей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Эндопротезирование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мелких суставов кисти и стопы,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лучезапястного сустава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5. Увеличение числа операций при врожденных и приобретенных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деформациях кисти и стопы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6. Внедрение новых технологий при нарушениях процессов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консолидации костей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926" y="285728"/>
            <a:ext cx="246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Штаты отделения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3360215" cy="1780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Заведующий – 1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Врачи – 5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Средний мед. персонал – 10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Младший мед. персонал – 10 </a:t>
            </a:r>
          </a:p>
          <a:p>
            <a:pPr marL="342900" indent="-342900">
              <a:lnSpc>
                <a:spcPct val="150000"/>
              </a:lnSpc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Укомплектованность  - 100%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6124"/>
            <a:ext cx="8938473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- Сертификаты специалиста – 100%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Квалификационные категории: высшая – 1; 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первая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– 3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Доктор мед. наук – 1, кандидат мед. наук – 1.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Обучение в 2005, 2006, 2008 и 2014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гг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– на базе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РосНИИТО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им Р.Р.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Вредена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(С.Петербург) и </a:t>
            </a:r>
          </a:p>
          <a:p>
            <a:pPr>
              <a:lnSpc>
                <a:spcPct val="150000"/>
              </a:lnSpc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на базе ЦИТО им. Н.И.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Приорова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(Москва)</a:t>
            </a:r>
          </a:p>
          <a:p>
            <a:pPr>
              <a:lnSpc>
                <a:spcPct val="150000"/>
              </a:lnSpc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Стажировки в зарубежных клиниках:</a:t>
            </a:r>
          </a:p>
          <a:p>
            <a:pPr>
              <a:lnSpc>
                <a:spcPct val="150000"/>
              </a:lnSpc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Медицинском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центре «</a:t>
            </a:r>
            <a:r>
              <a:rPr lang="ru-RU" sz="1500" b="1" dirty="0" err="1">
                <a:latin typeface="Arial" pitchFamily="34" charset="0"/>
                <a:cs typeface="Arial" pitchFamily="34" charset="0"/>
              </a:rPr>
              <a:t>Ранбаум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» (Израиль) в 2005 и 2007 </a:t>
            </a:r>
            <a:r>
              <a:rPr lang="ru-RU" sz="1500" b="1" dirty="0" err="1">
                <a:latin typeface="Arial" pitchFamily="34" charset="0"/>
                <a:cs typeface="Arial" pitchFamily="34" charset="0"/>
              </a:rPr>
              <a:t>г.г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 Клинике ортопедии </a:t>
            </a:r>
            <a:r>
              <a:rPr lang="ru-RU" sz="1500" b="1" dirty="0" err="1">
                <a:latin typeface="Arial" pitchFamily="34" charset="0"/>
                <a:cs typeface="Arial" pitchFamily="34" charset="0"/>
              </a:rPr>
              <a:t>Дерпского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 мед. университета (Венгрия) в 2006 г.</a:t>
            </a:r>
          </a:p>
          <a:p>
            <a:pPr>
              <a:lnSpc>
                <a:spcPct val="150000"/>
              </a:lnSpc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 Клинике ортопедии г. Ричмонда (Англия) в 2010 г.</a:t>
            </a:r>
          </a:p>
          <a:p>
            <a:pPr>
              <a:lnSpc>
                <a:spcPct val="150000"/>
              </a:lnSpc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 Эндо-клинике г. Гамбурга (Германия)  в 2012 г </a:t>
            </a:r>
            <a:endParaRPr lang="ru-RU" sz="15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44" y="5387975"/>
            <a:ext cx="8591550" cy="1470025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Благодарю за внимание !</a:t>
            </a:r>
          </a:p>
        </p:txBody>
      </p:sp>
      <p:pic>
        <p:nvPicPr>
          <p:cNvPr id="5" name="Picture 3" descr="3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5963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214942" y="2928934"/>
          <a:ext cx="3779837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Image" r:id="rId4" imgW="4939683" imgH="3276190" progId="">
                  <p:embed/>
                </p:oleObj>
              </mc:Choice>
              <mc:Fallback>
                <p:oleObj name="Image" r:id="rId4" imgW="4939683" imgH="327619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2928934"/>
                        <a:ext cx="3779837" cy="250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10578669"/>
              </p:ext>
            </p:extLst>
          </p:nvPr>
        </p:nvGraphicFramePr>
        <p:xfrm>
          <a:off x="0" y="0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583550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Эндопротезирования</a:t>
            </a:r>
            <a:r>
              <a:rPr lang="ru-RU" sz="2400" b="1" dirty="0" smtClean="0"/>
              <a:t> крупных суставов (</a:t>
            </a:r>
            <a:r>
              <a:rPr lang="ru-RU" sz="1600" b="1" dirty="0" smtClean="0"/>
              <a:t>синий цвет – </a:t>
            </a:r>
          </a:p>
          <a:p>
            <a:pPr algn="ctr"/>
            <a:r>
              <a:rPr lang="ru-RU" sz="1600" b="1" dirty="0" smtClean="0"/>
              <a:t>общее число операций, красный цвет – по федеральным  квотам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99460046"/>
              </p:ext>
            </p:extLst>
          </p:nvPr>
        </p:nvGraphicFramePr>
        <p:xfrm>
          <a:off x="0" y="0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844" y="6143644"/>
            <a:ext cx="876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Первичное </a:t>
            </a:r>
            <a:r>
              <a:rPr lang="ru-RU" sz="2400" b="1" dirty="0" err="1" smtClean="0"/>
              <a:t>эндопротезирование</a:t>
            </a:r>
            <a:r>
              <a:rPr lang="ru-RU" sz="2400" b="1" dirty="0" smtClean="0"/>
              <a:t> тазобедренного сустава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73640504"/>
              </p:ext>
            </p:extLst>
          </p:nvPr>
        </p:nvGraphicFramePr>
        <p:xfrm>
          <a:off x="0" y="0"/>
          <a:ext cx="885828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6000768"/>
            <a:ext cx="9074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Ревизионное </a:t>
            </a:r>
            <a:r>
              <a:rPr lang="ru-RU" sz="2400" b="1" dirty="0" err="1" smtClean="0"/>
              <a:t>эндопротезирование</a:t>
            </a:r>
            <a:r>
              <a:rPr lang="ru-RU" sz="2400" b="1" dirty="0" smtClean="0"/>
              <a:t> тазобедренного сустава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2647598"/>
              </p:ext>
            </p:extLst>
          </p:nvPr>
        </p:nvGraphicFramePr>
        <p:xfrm>
          <a:off x="0" y="0"/>
          <a:ext cx="885828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6072206"/>
            <a:ext cx="792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Первичное </a:t>
            </a:r>
            <a:r>
              <a:rPr lang="ru-RU" sz="2400" b="1" dirty="0" err="1" smtClean="0"/>
              <a:t>эндопротезирование</a:t>
            </a:r>
            <a:r>
              <a:rPr lang="ru-RU" sz="2400" b="1" dirty="0" smtClean="0"/>
              <a:t> коленного сустава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2189771"/>
              </p:ext>
            </p:extLst>
          </p:nvPr>
        </p:nvGraphicFramePr>
        <p:xfrm>
          <a:off x="0" y="0"/>
          <a:ext cx="885828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6072206"/>
            <a:ext cx="82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Ревизионное </a:t>
            </a:r>
            <a:r>
              <a:rPr lang="ru-RU" sz="2400" b="1" dirty="0" err="1" smtClean="0"/>
              <a:t>эндопротезирование</a:t>
            </a:r>
            <a:r>
              <a:rPr lang="ru-RU" sz="2400" b="1" dirty="0" smtClean="0"/>
              <a:t> коленного сустава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64748435"/>
              </p:ext>
            </p:extLst>
          </p:nvPr>
        </p:nvGraphicFramePr>
        <p:xfrm>
          <a:off x="0" y="0"/>
          <a:ext cx="885828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5786454"/>
            <a:ext cx="7810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Онкологическое </a:t>
            </a:r>
            <a:r>
              <a:rPr lang="ru-RU" sz="2400" b="1" dirty="0" err="1" smtClean="0"/>
              <a:t>эндопротезирование</a:t>
            </a:r>
            <a:r>
              <a:rPr lang="ru-RU" sz="2400" b="1" dirty="0" smtClean="0"/>
              <a:t> коленного и</a:t>
            </a:r>
          </a:p>
          <a:p>
            <a:pPr algn="ctr"/>
            <a:r>
              <a:rPr lang="ru-RU" sz="2400" b="1" dirty="0" smtClean="0"/>
              <a:t>тазобедренного сустава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1097</TotalTime>
  <Words>2036</Words>
  <Application>Microsoft Office PowerPoint</Application>
  <PresentationFormat>Экран (4:3)</PresentationFormat>
  <Paragraphs>330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Изящная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.</dc:creator>
  <cp:lastModifiedBy>Пользователь</cp:lastModifiedBy>
  <cp:revision>112</cp:revision>
  <dcterms:created xsi:type="dcterms:W3CDTF">2014-04-01T06:16:34Z</dcterms:created>
  <dcterms:modified xsi:type="dcterms:W3CDTF">2014-05-03T15:16:13Z</dcterms:modified>
</cp:coreProperties>
</file>